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A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52"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November 3,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1747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November 3,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08189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November 3,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2411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November 3,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0284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November 3,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8628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November 3,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1863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November 3,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51207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November 3,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12672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November 3,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6245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November 3,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0338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November 3,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37283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November 3,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89016522"/>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6AE383-06A1-42D3-B1AF-CE22194F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70B90B-BED1-4715-9BFE-9622C47A2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CDA0A-13BD-146D-8BC2-D4B2414A961B}"/>
              </a:ext>
            </a:extLst>
          </p:cNvPr>
          <p:cNvSpPr>
            <a:spLocks noGrp="1"/>
          </p:cNvSpPr>
          <p:nvPr>
            <p:ph type="ctrTitle"/>
          </p:nvPr>
        </p:nvSpPr>
        <p:spPr>
          <a:xfrm>
            <a:off x="150018" y="221457"/>
            <a:ext cx="5015638" cy="1535906"/>
          </a:xfrm>
        </p:spPr>
        <p:txBody>
          <a:bodyPr>
            <a:normAutofit fontScale="90000"/>
          </a:bodyPr>
          <a:lstStyle/>
          <a:p>
            <a:br>
              <a:rPr lang="en-GB" dirty="0"/>
            </a:br>
            <a:endParaRPr lang="en-GB" dirty="0"/>
          </a:p>
        </p:txBody>
      </p:sp>
      <p:sp>
        <p:nvSpPr>
          <p:cNvPr id="3" name="Subtitle 2">
            <a:extLst>
              <a:ext uri="{FF2B5EF4-FFF2-40B4-BE49-F238E27FC236}">
                <a16:creationId xmlns:a16="http://schemas.microsoft.com/office/drawing/2014/main" id="{7DF91FB1-7C97-5CD4-7AE2-58DACB3065DA}"/>
              </a:ext>
            </a:extLst>
          </p:cNvPr>
          <p:cNvSpPr>
            <a:spLocks noGrp="1"/>
          </p:cNvSpPr>
          <p:nvPr>
            <p:ph type="subTitle" idx="1"/>
          </p:nvPr>
        </p:nvSpPr>
        <p:spPr>
          <a:xfrm>
            <a:off x="11018" y="3544783"/>
            <a:ext cx="5945982" cy="2101933"/>
          </a:xfrm>
        </p:spPr>
        <p:txBody>
          <a:bodyPr>
            <a:normAutofit/>
          </a:bodyPr>
          <a:lstStyle/>
          <a:p>
            <a:r>
              <a:rPr lang="en-GB" sz="1600" b="1" dirty="0">
                <a:solidFill>
                  <a:srgbClr val="FFFF00">
                    <a:alpha val="58000"/>
                  </a:srgbClr>
                </a:solidFill>
              </a:rPr>
              <a:t>Nowadays every institute need to have a Professional Data Team , that can help the business by developing the right goals the benefit the Institute , as they can make sure there is a plan in place, they can track the progress and evaluate blended data to measure the impact across the business</a:t>
            </a:r>
          </a:p>
        </p:txBody>
      </p:sp>
      <p:pic>
        <p:nvPicPr>
          <p:cNvPr id="4" name="Picture 3">
            <a:extLst>
              <a:ext uri="{FF2B5EF4-FFF2-40B4-BE49-F238E27FC236}">
                <a16:creationId xmlns:a16="http://schemas.microsoft.com/office/drawing/2014/main" id="{6F298A96-977D-C92B-0C53-4B4E355F33D7}"/>
              </a:ext>
            </a:extLst>
          </p:cNvPr>
          <p:cNvPicPr>
            <a:picLocks noChangeAspect="1"/>
          </p:cNvPicPr>
          <p:nvPr/>
        </p:nvPicPr>
        <p:blipFill rotWithShape="1">
          <a:blip r:embed="rId2"/>
          <a:srcRect l="8320" r="43257"/>
          <a:stretch/>
        </p:blipFill>
        <p:spPr>
          <a:xfrm>
            <a:off x="6288276" y="10"/>
            <a:ext cx="5903725" cy="6857990"/>
          </a:xfrm>
          <a:custGeom>
            <a:avLst/>
            <a:gdLst/>
            <a:ahLst/>
            <a:cxnLst/>
            <a:rect l="l" t="t" r="r" b="b"/>
            <a:pathLst>
              <a:path w="5903725" h="6858000">
                <a:moveTo>
                  <a:pt x="17547" y="0"/>
                </a:moveTo>
                <a:lnTo>
                  <a:pt x="5903725" y="0"/>
                </a:lnTo>
                <a:lnTo>
                  <a:pt x="5903725" y="6858000"/>
                </a:lnTo>
                <a:lnTo>
                  <a:pt x="57217" y="6858000"/>
                </a:lnTo>
                <a:lnTo>
                  <a:pt x="57185" y="6699667"/>
                </a:lnTo>
                <a:cubicBezTo>
                  <a:pt x="57923" y="6526851"/>
                  <a:pt x="61039" y="6384211"/>
                  <a:pt x="67005" y="6279216"/>
                </a:cubicBezTo>
                <a:cubicBezTo>
                  <a:pt x="108514" y="5194623"/>
                  <a:pt x="-44577" y="788432"/>
                  <a:pt x="13203" y="42009"/>
                </a:cubicBezTo>
                <a:close/>
              </a:path>
            </a:pathLst>
          </a:custGeom>
        </p:spPr>
      </p:pic>
      <p:sp>
        <p:nvSpPr>
          <p:cNvPr id="5" name="TextBox 4">
            <a:extLst>
              <a:ext uri="{FF2B5EF4-FFF2-40B4-BE49-F238E27FC236}">
                <a16:creationId xmlns:a16="http://schemas.microsoft.com/office/drawing/2014/main" id="{402334E4-8C09-D0B1-94C9-1167F6BB03C6}"/>
              </a:ext>
            </a:extLst>
          </p:cNvPr>
          <p:cNvSpPr txBox="1"/>
          <p:nvPr/>
        </p:nvSpPr>
        <p:spPr>
          <a:xfrm>
            <a:off x="64294" y="128588"/>
            <a:ext cx="5839431" cy="584775"/>
          </a:xfrm>
          <a:prstGeom prst="rect">
            <a:avLst/>
          </a:prstGeom>
          <a:noFill/>
        </p:spPr>
        <p:txBody>
          <a:bodyPr wrap="square" rtlCol="0">
            <a:spAutoFit/>
          </a:bodyPr>
          <a:lstStyle/>
          <a:p>
            <a:r>
              <a:rPr lang="en-GB" sz="3200" b="1" dirty="0">
                <a:solidFill>
                  <a:schemeClr val="bg1"/>
                </a:solidFill>
              </a:rPr>
              <a:t>The Professional Data Team</a:t>
            </a:r>
          </a:p>
        </p:txBody>
      </p:sp>
      <p:pic>
        <p:nvPicPr>
          <p:cNvPr id="7" name="Picture 6" descr="A group of people working on their laptops&#10;&#10;Description automatically generated">
            <a:extLst>
              <a:ext uri="{FF2B5EF4-FFF2-40B4-BE49-F238E27FC236}">
                <a16:creationId xmlns:a16="http://schemas.microsoft.com/office/drawing/2014/main" id="{8C61DB6C-601E-5A0B-D34D-68671881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23" y="803518"/>
            <a:ext cx="5065814" cy="2651109"/>
          </a:xfrm>
          <a:prstGeom prst="rect">
            <a:avLst/>
          </a:prstGeom>
        </p:spPr>
      </p:pic>
      <p:pic>
        <p:nvPicPr>
          <p:cNvPr id="10" name="Picture 9" descr="A close-up of a logo&#10;&#10;Description automatically generated">
            <a:extLst>
              <a:ext uri="{FF2B5EF4-FFF2-40B4-BE49-F238E27FC236}">
                <a16:creationId xmlns:a16="http://schemas.microsoft.com/office/drawing/2014/main" id="{A8F858D2-6035-DF82-6096-F984AB5AA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 y="6032458"/>
            <a:ext cx="2322484" cy="802534"/>
          </a:xfrm>
          <a:prstGeom prst="rect">
            <a:avLst/>
          </a:prstGeom>
        </p:spPr>
      </p:pic>
    </p:spTree>
    <p:extLst>
      <p:ext uri="{BB962C8B-B14F-4D97-AF65-F5344CB8AC3E}">
        <p14:creationId xmlns:p14="http://schemas.microsoft.com/office/powerpoint/2010/main" val="163910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shot of a representation of networks with stick figures.">
            <a:extLst>
              <a:ext uri="{FF2B5EF4-FFF2-40B4-BE49-F238E27FC236}">
                <a16:creationId xmlns:a16="http://schemas.microsoft.com/office/drawing/2014/main" id="{66B0848B-6FE1-D681-591E-054553C89DE7}"/>
              </a:ext>
            </a:extLst>
          </p:cNvPr>
          <p:cNvPicPr>
            <a:picLocks noChangeAspect="1"/>
          </p:cNvPicPr>
          <p:nvPr/>
        </p:nvPicPr>
        <p:blipFill rotWithShape="1">
          <a:blip r:embed="rId2"/>
          <a:srcRect t="8766" r="-1" b="6625"/>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6" name="Picture 5" descr="A person looking at a large screen&#10;&#10;Description automatically generated">
            <a:extLst>
              <a:ext uri="{FF2B5EF4-FFF2-40B4-BE49-F238E27FC236}">
                <a16:creationId xmlns:a16="http://schemas.microsoft.com/office/drawing/2014/main" id="{060C9271-4A6C-2721-C92C-112536CA5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12290961" cy="2873831"/>
          </a:xfrm>
          <a:prstGeom prst="rect">
            <a:avLst/>
          </a:prstGeom>
        </p:spPr>
      </p:pic>
      <p:sp>
        <p:nvSpPr>
          <p:cNvPr id="10" name="Rectangle 9">
            <a:extLst>
              <a:ext uri="{FF2B5EF4-FFF2-40B4-BE49-F238E27FC236}">
                <a16:creationId xmlns:a16="http://schemas.microsoft.com/office/drawing/2014/main" id="{D86B1C21-B077-DF71-1273-A2B712F2A45D}"/>
              </a:ext>
            </a:extLst>
          </p:cNvPr>
          <p:cNvSpPr/>
          <p:nvPr/>
        </p:nvSpPr>
        <p:spPr>
          <a:xfrm>
            <a:off x="1516548" y="2933204"/>
            <a:ext cx="9155875" cy="315875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Data Analyst</a:t>
            </a:r>
          </a:p>
          <a:p>
            <a:pPr algn="ctr"/>
            <a:r>
              <a:rPr lang="en-GB" sz="1600" dirty="0"/>
              <a:t>He plays an essential part in every Data team as he reviews the data to identify insights into a business’s customers and ways the data can be used to solve problems , they also communicate this information with the team leader and the company leadership to preform according to the data. </a:t>
            </a:r>
          </a:p>
          <a:p>
            <a:pPr algn="ctr"/>
            <a:r>
              <a:rPr lang="en-GB" sz="1600" dirty="0"/>
              <a:t>The data analyst should have skills like , Data analysis , Data visualization</a:t>
            </a:r>
          </a:p>
          <a:p>
            <a:pPr algn="ctr"/>
            <a:r>
              <a:rPr lang="en-GB" sz="1600" dirty="0"/>
              <a:t>And he should be familiar with tools such as : Excel , tableau , </a:t>
            </a:r>
            <a:r>
              <a:rPr lang="en-GB" sz="1600" dirty="0" err="1"/>
              <a:t>powerbi</a:t>
            </a:r>
            <a:endParaRPr lang="en-GB" sz="1600" dirty="0"/>
          </a:p>
        </p:txBody>
      </p:sp>
      <p:pic>
        <p:nvPicPr>
          <p:cNvPr id="23" name="Picture 22" descr="A close-up of a logo&#10;&#10;Description automatically generated">
            <a:extLst>
              <a:ext uri="{FF2B5EF4-FFF2-40B4-BE49-F238E27FC236}">
                <a16:creationId xmlns:a16="http://schemas.microsoft.com/office/drawing/2014/main" id="{A275D79B-CBEF-CC07-BB9F-58F1D0CE9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37074"/>
            <a:ext cx="2084119" cy="720167"/>
          </a:xfrm>
          <a:prstGeom prst="rect">
            <a:avLst/>
          </a:prstGeom>
        </p:spPr>
      </p:pic>
    </p:spTree>
    <p:extLst>
      <p:ext uri="{BB962C8B-B14F-4D97-AF65-F5344CB8AC3E}">
        <p14:creationId xmlns:p14="http://schemas.microsoft.com/office/powerpoint/2010/main" val="270609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ires Linked To Core Router">
            <a:extLst>
              <a:ext uri="{FF2B5EF4-FFF2-40B4-BE49-F238E27FC236}">
                <a16:creationId xmlns:a16="http://schemas.microsoft.com/office/drawing/2014/main" id="{A2C02BB4-A810-CD9C-8240-BF6F61053E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8" r="-1" b="170"/>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2" name="Picture 11" descr="A person working on a computer&#10;&#10;Description automatically generated">
            <a:extLst>
              <a:ext uri="{FF2B5EF4-FFF2-40B4-BE49-F238E27FC236}">
                <a16:creationId xmlns:a16="http://schemas.microsoft.com/office/drawing/2014/main" id="{43F8D8E7-3C93-26DE-97C7-97CFE87D9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12" y="-12"/>
            <a:ext cx="6384966" cy="4174189"/>
          </a:xfrm>
          <a:prstGeom prst="rect">
            <a:avLst/>
          </a:prstGeom>
        </p:spPr>
      </p:pic>
      <p:sp>
        <p:nvSpPr>
          <p:cNvPr id="17" name="Rectangle 16">
            <a:extLst>
              <a:ext uri="{FF2B5EF4-FFF2-40B4-BE49-F238E27FC236}">
                <a16:creationId xmlns:a16="http://schemas.microsoft.com/office/drawing/2014/main" id="{7DBFB79C-7DB4-8E0E-076C-5E5F8BBEF0DF}"/>
              </a:ext>
            </a:extLst>
          </p:cNvPr>
          <p:cNvSpPr/>
          <p:nvPr/>
        </p:nvSpPr>
        <p:spPr>
          <a:xfrm>
            <a:off x="6753352" y="53693"/>
            <a:ext cx="5092284" cy="68042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Data Engineer</a:t>
            </a:r>
          </a:p>
          <a:p>
            <a:pPr algn="ctr"/>
            <a:r>
              <a:rPr lang="en-GB" sz="1600" dirty="0"/>
              <a:t>The Data Engineers are responsible for designing, maintaining , and optimizing data infrastructure for data collection, management, transformation, and access. They are in charge of creating pipelines that convert raw data into usable formats for data scientists and other data consumers to utilize .</a:t>
            </a:r>
          </a:p>
          <a:p>
            <a:pPr algn="ctr"/>
            <a:r>
              <a:rPr lang="en-GB" sz="1600" dirty="0"/>
              <a:t>Data Engineers help organization's structure and access their data with the speed and scalability they need , to enable teams to deliver great insights and analytics from the data .</a:t>
            </a:r>
          </a:p>
          <a:p>
            <a:pPr algn="ctr"/>
            <a:r>
              <a:rPr lang="en-GB" sz="1600" dirty="0"/>
              <a:t>As a Data Engineer you should have skills like :ETL processes , data management</a:t>
            </a:r>
          </a:p>
          <a:p>
            <a:pPr algn="ctr"/>
            <a:r>
              <a:rPr lang="en-GB" sz="1600" dirty="0"/>
              <a:t>And to have knowledge in : SQL , Apache Spark</a:t>
            </a:r>
          </a:p>
        </p:txBody>
      </p:sp>
      <p:pic>
        <p:nvPicPr>
          <p:cNvPr id="23" name="Picture 22" descr="A close-up of a logo&#10;&#10;Description automatically generated">
            <a:extLst>
              <a:ext uri="{FF2B5EF4-FFF2-40B4-BE49-F238E27FC236}">
                <a16:creationId xmlns:a16="http://schemas.microsoft.com/office/drawing/2014/main" id="{C8EEFC1E-7D65-5DA8-43F7-89F1652E0C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8" y="5962387"/>
            <a:ext cx="2591849" cy="895613"/>
          </a:xfrm>
          <a:prstGeom prst="rect">
            <a:avLst/>
          </a:prstGeom>
        </p:spPr>
      </p:pic>
    </p:spTree>
    <p:extLst>
      <p:ext uri="{BB962C8B-B14F-4D97-AF65-F5344CB8AC3E}">
        <p14:creationId xmlns:p14="http://schemas.microsoft.com/office/powerpoint/2010/main" val="37983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lectronic System">
            <a:extLst>
              <a:ext uri="{FF2B5EF4-FFF2-40B4-BE49-F238E27FC236}">
                <a16:creationId xmlns:a16="http://schemas.microsoft.com/office/drawing/2014/main" id="{223C4FB3-C41D-74E5-F525-00563ECE2E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8" name="Picture 7" descr="A group of people working on a computer&#10;&#10;Description automatically generated">
            <a:extLst>
              <a:ext uri="{FF2B5EF4-FFF2-40B4-BE49-F238E27FC236}">
                <a16:creationId xmlns:a16="http://schemas.microsoft.com/office/drawing/2014/main" id="{EDE7F370-5D19-0B5A-E645-1B8677C45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098" y="-2"/>
            <a:ext cx="6021953" cy="2671059"/>
          </a:xfrm>
          <a:prstGeom prst="rect">
            <a:avLst/>
          </a:prstGeom>
        </p:spPr>
      </p:pic>
      <p:sp>
        <p:nvSpPr>
          <p:cNvPr id="10" name="Rectangle 9">
            <a:extLst>
              <a:ext uri="{FF2B5EF4-FFF2-40B4-BE49-F238E27FC236}">
                <a16:creationId xmlns:a16="http://schemas.microsoft.com/office/drawing/2014/main" id="{6EC89ACE-818B-C0B9-C7DB-D86133B61050}"/>
              </a:ext>
            </a:extLst>
          </p:cNvPr>
          <p:cNvSpPr/>
          <p:nvPr/>
        </p:nvSpPr>
        <p:spPr>
          <a:xfrm>
            <a:off x="71252" y="83127"/>
            <a:ext cx="6021953" cy="51004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Data Scientist</a:t>
            </a:r>
          </a:p>
          <a:p>
            <a:pPr algn="ctr"/>
            <a:r>
              <a:rPr lang="en-GB" sz="1600" dirty="0"/>
              <a:t>A data scientist is an analytics professional who is responsible for collecting , analysing and interpreting data to help drive decision-making in an organization . The role combines elements of several traditional and technical jobs as it involves the use of an advanced analytics techniques , as he will be working with large amount of data to develop and test hypotheses , and makes inferences and </a:t>
            </a:r>
            <a:r>
              <a:rPr lang="en-GB" sz="1600" dirty="0" err="1"/>
              <a:t>analyze</a:t>
            </a:r>
            <a:r>
              <a:rPr lang="en-GB" sz="1600" dirty="0"/>
              <a:t> things such as customer and market trends, financial risks. </a:t>
            </a:r>
          </a:p>
          <a:p>
            <a:pPr algn="ctr"/>
            <a:r>
              <a:rPr lang="en-GB" sz="1600" dirty="0"/>
              <a:t>As a data scientist you should have a lot of skills in your pocket</a:t>
            </a:r>
          </a:p>
          <a:p>
            <a:pPr algn="ctr"/>
            <a:r>
              <a:rPr lang="en-GB" sz="1600" dirty="0"/>
              <a:t>Such as : programming(Python, SQL), statistics and probability, data base management(MYSQL, Oracle), machine learning , deep learning , interpersonal skills.</a:t>
            </a:r>
          </a:p>
        </p:txBody>
      </p:sp>
      <p:pic>
        <p:nvPicPr>
          <p:cNvPr id="17" name="Picture 16">
            <a:extLst>
              <a:ext uri="{FF2B5EF4-FFF2-40B4-BE49-F238E27FC236}">
                <a16:creationId xmlns:a16="http://schemas.microsoft.com/office/drawing/2014/main" id="{8302C18D-5B63-80EB-0834-03FC0CA8C8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51" y="5986808"/>
            <a:ext cx="2521144" cy="871181"/>
          </a:xfrm>
          <a:prstGeom prst="rect">
            <a:avLst/>
          </a:prstGeom>
        </p:spPr>
      </p:pic>
    </p:spTree>
    <p:extLst>
      <p:ext uri="{BB962C8B-B14F-4D97-AF65-F5344CB8AC3E}">
        <p14:creationId xmlns:p14="http://schemas.microsoft.com/office/powerpoint/2010/main" val="252108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CEB5B4-CDED-47E6-9A79-D8983C3D4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0332B2-2BC3-434F-B11C-851A29882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F54EC60-509D-4A90-A637-580B5967E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6858000"/>
          </a:xfrm>
          <a:custGeom>
            <a:avLst/>
            <a:gdLst>
              <a:gd name="connsiteX0" fmla="*/ 0 w 12192000"/>
              <a:gd name="connsiteY0" fmla="*/ 0 h 6858000"/>
              <a:gd name="connsiteX1" fmla="*/ 10078284 w 12192000"/>
              <a:gd name="connsiteY1" fmla="*/ 0 h 6858000"/>
              <a:gd name="connsiteX2" fmla="*/ 10117114 w 12192000"/>
              <a:gd name="connsiteY2" fmla="*/ 31950 h 6858000"/>
              <a:gd name="connsiteX3" fmla="*/ 12038791 w 12192000"/>
              <a:gd name="connsiteY3" fmla="*/ 2405191 h 6858000"/>
              <a:gd name="connsiteX4" fmla="*/ 12192000 w 12192000"/>
              <a:gd name="connsiteY4" fmla="*/ 2745399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0078284" y="0"/>
                </a:lnTo>
                <a:lnTo>
                  <a:pt x="10117114" y="31950"/>
                </a:lnTo>
                <a:cubicBezTo>
                  <a:pt x="10983782" y="763968"/>
                  <a:pt x="11616084" y="1548856"/>
                  <a:pt x="12038791" y="2405191"/>
                </a:cubicBezTo>
                <a:lnTo>
                  <a:pt x="12192000" y="2745399"/>
                </a:lnTo>
                <a:lnTo>
                  <a:pt x="12192000" y="6858000"/>
                </a:lnTo>
                <a:lnTo>
                  <a:pt x="0" y="6858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5" name="Picture 4" descr="Illuminated server room panel">
            <a:extLst>
              <a:ext uri="{FF2B5EF4-FFF2-40B4-BE49-F238E27FC236}">
                <a16:creationId xmlns:a16="http://schemas.microsoft.com/office/drawing/2014/main" id="{91C3D79B-16B9-36C7-6597-36C6C94B9C45}"/>
              </a:ext>
            </a:extLst>
          </p:cNvPr>
          <p:cNvPicPr>
            <a:picLocks noChangeAspect="1"/>
          </p:cNvPicPr>
          <p:nvPr/>
        </p:nvPicPr>
        <p:blipFill rotWithShape="1">
          <a:blip r:embed="rId2"/>
          <a:srcRect t="32550" b="14397"/>
          <a:stretch/>
        </p:blipFill>
        <p:spPr>
          <a:xfrm>
            <a:off x="20" y="2540448"/>
            <a:ext cx="12191980" cy="4317552"/>
          </a:xfrm>
          <a:custGeom>
            <a:avLst/>
            <a:gdLst/>
            <a:ahLst/>
            <a:cxnLst/>
            <a:rect l="l" t="t" r="r" b="b"/>
            <a:pathLst>
              <a:path w="12192000" h="4317552">
                <a:moveTo>
                  <a:pt x="7327165" y="60"/>
                </a:moveTo>
                <a:cubicBezTo>
                  <a:pt x="8798454" y="-2521"/>
                  <a:pt x="11554118" y="80070"/>
                  <a:pt x="11933882" y="80070"/>
                </a:cubicBezTo>
                <a:cubicBezTo>
                  <a:pt x="11994255" y="80070"/>
                  <a:pt x="12047081" y="80070"/>
                  <a:pt x="12093304" y="80070"/>
                </a:cubicBezTo>
                <a:lnTo>
                  <a:pt x="12192000" y="80070"/>
                </a:lnTo>
                <a:lnTo>
                  <a:pt x="12192000" y="4317552"/>
                </a:lnTo>
                <a:lnTo>
                  <a:pt x="0" y="4317552"/>
                </a:lnTo>
                <a:lnTo>
                  <a:pt x="0" y="70061"/>
                </a:lnTo>
                <a:lnTo>
                  <a:pt x="272019" y="75122"/>
                </a:lnTo>
                <a:cubicBezTo>
                  <a:pt x="866922" y="88867"/>
                  <a:pt x="1578979" y="113302"/>
                  <a:pt x="1822418" y="64432"/>
                </a:cubicBezTo>
                <a:cubicBezTo>
                  <a:pt x="2211920" y="1878"/>
                  <a:pt x="5717437" y="64432"/>
                  <a:pt x="6558758" y="17516"/>
                </a:cubicBezTo>
                <a:cubicBezTo>
                  <a:pt x="6716507" y="5787"/>
                  <a:pt x="6987636" y="656"/>
                  <a:pt x="7327165" y="60"/>
                </a:cubicBezTo>
                <a:close/>
              </a:path>
            </a:pathLst>
          </a:custGeom>
        </p:spPr>
      </p:pic>
      <p:sp>
        <p:nvSpPr>
          <p:cNvPr id="15" name="Freeform: Shape 14">
            <a:extLst>
              <a:ext uri="{FF2B5EF4-FFF2-40B4-BE49-F238E27FC236}">
                <a16:creationId xmlns:a16="http://schemas.microsoft.com/office/drawing/2014/main" id="{FCC4408D-5823-4186-97B4-25D12A9F9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1608" y="671426"/>
            <a:ext cx="2180393" cy="2972339"/>
          </a:xfrm>
          <a:custGeom>
            <a:avLst/>
            <a:gdLst>
              <a:gd name="connsiteX0" fmla="*/ 1400088 w 2180393"/>
              <a:gd name="connsiteY0" fmla="*/ 850 h 2972339"/>
              <a:gd name="connsiteX1" fmla="*/ 1564820 w 2180393"/>
              <a:gd name="connsiteY1" fmla="*/ 140951 h 2972339"/>
              <a:gd name="connsiteX2" fmla="*/ 1610980 w 2180393"/>
              <a:gd name="connsiteY2" fmla="*/ 245364 h 2972339"/>
              <a:gd name="connsiteX3" fmla="*/ 1686609 w 2180393"/>
              <a:gd name="connsiteY3" fmla="*/ 552617 h 2972339"/>
              <a:gd name="connsiteX4" fmla="*/ 1734955 w 2180393"/>
              <a:gd name="connsiteY4" fmla="*/ 864590 h 2972339"/>
              <a:gd name="connsiteX5" fmla="*/ 2125123 w 2180393"/>
              <a:gd name="connsiteY5" fmla="*/ 639922 h 2972339"/>
              <a:gd name="connsiteX6" fmla="*/ 2180393 w 2180393"/>
              <a:gd name="connsiteY6" fmla="*/ 608096 h 2972339"/>
              <a:gd name="connsiteX7" fmla="*/ 2180393 w 2180393"/>
              <a:gd name="connsiteY7" fmla="*/ 1353285 h 2972339"/>
              <a:gd name="connsiteX8" fmla="*/ 2151774 w 2180393"/>
              <a:gd name="connsiteY8" fmla="*/ 1371544 h 2972339"/>
              <a:gd name="connsiteX9" fmla="*/ 2007201 w 2180393"/>
              <a:gd name="connsiteY9" fmla="*/ 1463785 h 2972339"/>
              <a:gd name="connsiteX10" fmla="*/ 2114902 w 2180393"/>
              <a:gd name="connsiteY10" fmla="*/ 1491649 h 2972339"/>
              <a:gd name="connsiteX11" fmla="*/ 2180393 w 2180393"/>
              <a:gd name="connsiteY11" fmla="*/ 1508592 h 2972339"/>
              <a:gd name="connsiteX12" fmla="*/ 2180393 w 2180393"/>
              <a:gd name="connsiteY12" fmla="*/ 2169111 h 2972339"/>
              <a:gd name="connsiteX13" fmla="*/ 2074192 w 2180393"/>
              <a:gd name="connsiteY13" fmla="*/ 2143448 h 2972339"/>
              <a:gd name="connsiteX14" fmla="*/ 1764757 w 2180393"/>
              <a:gd name="connsiteY14" fmla="*/ 2011520 h 2972339"/>
              <a:gd name="connsiteX15" fmla="*/ 1788238 w 2180393"/>
              <a:gd name="connsiteY15" fmla="*/ 2277215 h 2972339"/>
              <a:gd name="connsiteX16" fmla="*/ 1790306 w 2180393"/>
              <a:gd name="connsiteY16" fmla="*/ 2614053 h 2972339"/>
              <a:gd name="connsiteX17" fmla="*/ 1729637 w 2180393"/>
              <a:gd name="connsiteY17" fmla="*/ 2815626 h 2972339"/>
              <a:gd name="connsiteX18" fmla="*/ 1622806 w 2180393"/>
              <a:gd name="connsiteY18" fmla="*/ 2912786 h 2972339"/>
              <a:gd name="connsiteX19" fmla="*/ 1424688 w 2180393"/>
              <a:gd name="connsiteY19" fmla="*/ 2969538 h 2972339"/>
              <a:gd name="connsiteX20" fmla="*/ 1130679 w 2180393"/>
              <a:gd name="connsiteY20" fmla="*/ 2829322 h 2972339"/>
              <a:gd name="connsiteX21" fmla="*/ 1082217 w 2180393"/>
              <a:gd name="connsiteY21" fmla="*/ 2646628 h 2972339"/>
              <a:gd name="connsiteX22" fmla="*/ 1096958 w 2180393"/>
              <a:gd name="connsiteY22" fmla="*/ 2082085 h 2972339"/>
              <a:gd name="connsiteX23" fmla="*/ 801449 w 2180393"/>
              <a:gd name="connsiteY23" fmla="*/ 2290564 h 2972339"/>
              <a:gd name="connsiteX24" fmla="*/ 724319 w 2180393"/>
              <a:gd name="connsiteY24" fmla="*/ 2332006 h 2972339"/>
              <a:gd name="connsiteX25" fmla="*/ 674473 w 2180393"/>
              <a:gd name="connsiteY25" fmla="*/ 2368729 h 2972339"/>
              <a:gd name="connsiteX26" fmla="*/ 409932 w 2180393"/>
              <a:gd name="connsiteY26" fmla="*/ 2431353 h 2972339"/>
              <a:gd name="connsiteX27" fmla="*/ 260626 w 2180393"/>
              <a:gd name="connsiteY27" fmla="*/ 2282964 h 2972339"/>
              <a:gd name="connsiteX28" fmla="*/ 210896 w 2180393"/>
              <a:gd name="connsiteY28" fmla="*/ 2190408 h 2972339"/>
              <a:gd name="connsiteX29" fmla="*/ 186148 w 2180393"/>
              <a:gd name="connsiteY29" fmla="*/ 2014851 h 2972339"/>
              <a:gd name="connsiteX30" fmla="*/ 309671 w 2180393"/>
              <a:gd name="connsiteY30" fmla="*/ 1819265 h 2972339"/>
              <a:gd name="connsiteX31" fmla="*/ 751151 w 2180393"/>
              <a:gd name="connsiteY31" fmla="*/ 1512475 h 2972339"/>
              <a:gd name="connsiteX32" fmla="*/ 486727 w 2180393"/>
              <a:gd name="connsiteY32" fmla="*/ 1445820 h 2972339"/>
              <a:gd name="connsiteX33" fmla="*/ 157147 w 2180393"/>
              <a:gd name="connsiteY33" fmla="*/ 1294897 h 2972339"/>
              <a:gd name="connsiteX34" fmla="*/ 27986 w 2180393"/>
              <a:gd name="connsiteY34" fmla="*/ 1165503 h 2972339"/>
              <a:gd name="connsiteX35" fmla="*/ 40076 w 2180393"/>
              <a:gd name="connsiteY35" fmla="*/ 910514 h 2972339"/>
              <a:gd name="connsiteX36" fmla="*/ 237161 w 2180393"/>
              <a:gd name="connsiteY36" fmla="*/ 685343 h 2972339"/>
              <a:gd name="connsiteX37" fmla="*/ 397290 w 2180393"/>
              <a:gd name="connsiteY37" fmla="*/ 668881 h 2972339"/>
              <a:gd name="connsiteX38" fmla="*/ 1077863 w 2180393"/>
              <a:gd name="connsiteY38" fmla="*/ 899583 h 2972339"/>
              <a:gd name="connsiteX39" fmla="*/ 991644 w 2180393"/>
              <a:gd name="connsiteY39" fmla="*/ 498623 h 2972339"/>
              <a:gd name="connsiteX40" fmla="*/ 975301 w 2180393"/>
              <a:gd name="connsiteY40" fmla="*/ 209214 h 2972339"/>
              <a:gd name="connsiteX41" fmla="*/ 1147404 w 2180393"/>
              <a:gd name="connsiteY41" fmla="*/ 67043 h 2972339"/>
              <a:gd name="connsiteX42" fmla="*/ 1400088 w 2180393"/>
              <a:gd name="connsiteY42" fmla="*/ 850 h 297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80393" h="2972339">
                <a:moveTo>
                  <a:pt x="1400088" y="850"/>
                </a:moveTo>
                <a:cubicBezTo>
                  <a:pt x="1462942" y="6837"/>
                  <a:pt x="1515090" y="48395"/>
                  <a:pt x="1564820" y="140951"/>
                </a:cubicBezTo>
                <a:cubicBezTo>
                  <a:pt x="1589684" y="187229"/>
                  <a:pt x="1606261" y="218081"/>
                  <a:pt x="1610980" y="245364"/>
                </a:cubicBezTo>
                <a:cubicBezTo>
                  <a:pt x="1632277" y="303499"/>
                  <a:pt x="1652422" y="322494"/>
                  <a:pt x="1686609" y="552617"/>
                </a:cubicBezTo>
                <a:cubicBezTo>
                  <a:pt x="1729085" y="798166"/>
                  <a:pt x="1731503" y="747168"/>
                  <a:pt x="1734955" y="864590"/>
                </a:cubicBezTo>
                <a:cubicBezTo>
                  <a:pt x="1928527" y="753127"/>
                  <a:pt x="2049509" y="683462"/>
                  <a:pt x="2125123" y="639922"/>
                </a:cubicBezTo>
                <a:lnTo>
                  <a:pt x="2180393" y="608096"/>
                </a:lnTo>
                <a:lnTo>
                  <a:pt x="2180393" y="1353285"/>
                </a:lnTo>
                <a:lnTo>
                  <a:pt x="2151774" y="1371544"/>
                </a:lnTo>
                <a:cubicBezTo>
                  <a:pt x="2007201" y="1463785"/>
                  <a:pt x="2007201" y="1463785"/>
                  <a:pt x="2007201" y="1463785"/>
                </a:cubicBezTo>
                <a:cubicBezTo>
                  <a:pt x="2045442" y="1473678"/>
                  <a:pt x="2081292" y="1482953"/>
                  <a:pt x="2114902" y="1491649"/>
                </a:cubicBezTo>
                <a:lnTo>
                  <a:pt x="2180393" y="1508592"/>
                </a:lnTo>
                <a:lnTo>
                  <a:pt x="2180393" y="2169111"/>
                </a:lnTo>
                <a:lnTo>
                  <a:pt x="2074192" y="2143448"/>
                </a:lnTo>
                <a:cubicBezTo>
                  <a:pt x="1928338" y="2112480"/>
                  <a:pt x="1776614" y="2015089"/>
                  <a:pt x="1764757" y="2011520"/>
                </a:cubicBezTo>
                <a:cubicBezTo>
                  <a:pt x="1765908" y="2050661"/>
                  <a:pt x="1777648" y="2183508"/>
                  <a:pt x="1788238" y="2277215"/>
                </a:cubicBezTo>
                <a:cubicBezTo>
                  <a:pt x="1777531" y="2312786"/>
                  <a:pt x="1801129" y="2449203"/>
                  <a:pt x="1790306" y="2614053"/>
                </a:cubicBezTo>
                <a:cubicBezTo>
                  <a:pt x="1783052" y="2767046"/>
                  <a:pt x="1758187" y="2720768"/>
                  <a:pt x="1729637" y="2815626"/>
                </a:cubicBezTo>
                <a:cubicBezTo>
                  <a:pt x="1718930" y="2851197"/>
                  <a:pt x="1684510" y="2879632"/>
                  <a:pt x="1622806" y="2912786"/>
                </a:cubicBezTo>
                <a:cubicBezTo>
                  <a:pt x="1557534" y="2957797"/>
                  <a:pt x="1491111" y="2963668"/>
                  <a:pt x="1424688" y="2969538"/>
                </a:cubicBezTo>
                <a:cubicBezTo>
                  <a:pt x="1303699" y="2984849"/>
                  <a:pt x="1188697" y="2937304"/>
                  <a:pt x="1130679" y="2829322"/>
                </a:cubicBezTo>
                <a:cubicBezTo>
                  <a:pt x="1105814" y="2783044"/>
                  <a:pt x="1096375" y="2728478"/>
                  <a:pt x="1082217" y="2646628"/>
                </a:cubicBezTo>
                <a:cubicBezTo>
                  <a:pt x="1124008" y="2335922"/>
                  <a:pt x="1108582" y="2344211"/>
                  <a:pt x="1096958" y="2082085"/>
                </a:cubicBezTo>
                <a:cubicBezTo>
                  <a:pt x="801449" y="2290564"/>
                  <a:pt x="801449" y="2290564"/>
                  <a:pt x="801449" y="2290564"/>
                </a:cubicBezTo>
                <a:cubicBezTo>
                  <a:pt x="774166" y="2295284"/>
                  <a:pt x="743314" y="2311861"/>
                  <a:pt x="724319" y="2332006"/>
                </a:cubicBezTo>
                <a:cubicBezTo>
                  <a:pt x="708893" y="2340295"/>
                  <a:pt x="689899" y="2360441"/>
                  <a:pt x="674473" y="2368729"/>
                </a:cubicBezTo>
                <a:cubicBezTo>
                  <a:pt x="551066" y="2435037"/>
                  <a:pt x="469217" y="2449196"/>
                  <a:pt x="409932" y="2431353"/>
                </a:cubicBezTo>
                <a:cubicBezTo>
                  <a:pt x="354215" y="2401652"/>
                  <a:pt x="302067" y="2360094"/>
                  <a:pt x="260626" y="2282964"/>
                </a:cubicBezTo>
                <a:cubicBezTo>
                  <a:pt x="264195" y="2271106"/>
                  <a:pt x="244049" y="2252112"/>
                  <a:pt x="210896" y="2190408"/>
                </a:cubicBezTo>
                <a:cubicBezTo>
                  <a:pt x="186031" y="2144130"/>
                  <a:pt x="176592" y="2089563"/>
                  <a:pt x="186148" y="2014851"/>
                </a:cubicBezTo>
                <a:cubicBezTo>
                  <a:pt x="195703" y="1940139"/>
                  <a:pt x="240830" y="1876133"/>
                  <a:pt x="309671" y="1819265"/>
                </a:cubicBezTo>
                <a:cubicBezTo>
                  <a:pt x="751151" y="1512475"/>
                  <a:pt x="751151" y="1512475"/>
                  <a:pt x="751151" y="1512475"/>
                </a:cubicBezTo>
                <a:cubicBezTo>
                  <a:pt x="629012" y="1488645"/>
                  <a:pt x="640869" y="1492213"/>
                  <a:pt x="486727" y="1445820"/>
                </a:cubicBezTo>
                <a:cubicBezTo>
                  <a:pt x="324296" y="1384000"/>
                  <a:pt x="209294" y="1336455"/>
                  <a:pt x="157147" y="1294897"/>
                </a:cubicBezTo>
                <a:cubicBezTo>
                  <a:pt x="93142" y="1249770"/>
                  <a:pt x="52851" y="1211781"/>
                  <a:pt x="27986" y="1165503"/>
                </a:cubicBezTo>
                <a:cubicBezTo>
                  <a:pt x="-17024" y="1100230"/>
                  <a:pt x="-3900" y="1013661"/>
                  <a:pt x="40076" y="910514"/>
                </a:cubicBezTo>
                <a:cubicBezTo>
                  <a:pt x="87621" y="795511"/>
                  <a:pt x="160031" y="726785"/>
                  <a:pt x="237161" y="685343"/>
                </a:cubicBezTo>
                <a:cubicBezTo>
                  <a:pt x="298864" y="652189"/>
                  <a:pt x="338004" y="651038"/>
                  <a:pt x="397290" y="668881"/>
                </a:cubicBezTo>
                <a:cubicBezTo>
                  <a:pt x="1077863" y="899583"/>
                  <a:pt x="1077863" y="899583"/>
                  <a:pt x="1077863" y="899583"/>
                </a:cubicBezTo>
                <a:cubicBezTo>
                  <a:pt x="991644" y="498623"/>
                  <a:pt x="991644" y="498623"/>
                  <a:pt x="991644" y="498623"/>
                </a:cubicBezTo>
                <a:cubicBezTo>
                  <a:pt x="940764" y="366927"/>
                  <a:pt x="942031" y="276789"/>
                  <a:pt x="975301" y="209214"/>
                </a:cubicBezTo>
                <a:cubicBezTo>
                  <a:pt x="1008571" y="141639"/>
                  <a:pt x="1073843" y="96628"/>
                  <a:pt x="1147404" y="67043"/>
                </a:cubicBezTo>
                <a:cubicBezTo>
                  <a:pt x="1251816" y="20880"/>
                  <a:pt x="1337234" y="-5136"/>
                  <a:pt x="1400088" y="850"/>
                </a:cubicBezTo>
                <a:close/>
              </a:path>
            </a:pathLst>
          </a:custGeom>
          <a:solidFill>
            <a:schemeClr val="accent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4"/>
              </a:solidFill>
            </a:endParaRPr>
          </a:p>
        </p:txBody>
      </p:sp>
      <p:pic>
        <p:nvPicPr>
          <p:cNvPr id="12" name="Picture 11" descr="A person holding a computer&#10;&#10;Description automatically generated">
            <a:extLst>
              <a:ext uri="{FF2B5EF4-FFF2-40B4-BE49-F238E27FC236}">
                <a16:creationId xmlns:a16="http://schemas.microsoft.com/office/drawing/2014/main" id="{C5E2781B-B7A7-121C-E2CE-8373108E5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412678" cy="2624447"/>
          </a:xfrm>
          <a:prstGeom prst="rect">
            <a:avLst/>
          </a:prstGeom>
        </p:spPr>
      </p:pic>
      <p:sp>
        <p:nvSpPr>
          <p:cNvPr id="14" name="Rectangle 13">
            <a:extLst>
              <a:ext uri="{FF2B5EF4-FFF2-40B4-BE49-F238E27FC236}">
                <a16:creationId xmlns:a16="http://schemas.microsoft.com/office/drawing/2014/main" id="{60FBE285-BF08-1645-8043-D5E3B59A6C12}"/>
              </a:ext>
            </a:extLst>
          </p:cNvPr>
          <p:cNvSpPr/>
          <p:nvPr/>
        </p:nvSpPr>
        <p:spPr>
          <a:xfrm>
            <a:off x="6573983" y="106878"/>
            <a:ext cx="5456712" cy="591391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dirty="0"/>
              <a:t>Data base administrator</a:t>
            </a:r>
          </a:p>
          <a:p>
            <a:pPr algn="ctr"/>
            <a:r>
              <a:rPr lang="en-GB" sz="1600" dirty="0"/>
              <a:t>A data base administrator manages and maintains software databases, such as client records, statistical surveys, census information, user accounts and library catalogues . They provide secure access to databases and manage backup solutions to prevent data loss in the event of a system failure. They may also help develop the stages of a database system.</a:t>
            </a:r>
          </a:p>
          <a:p>
            <a:pPr algn="ctr"/>
            <a:r>
              <a:rPr lang="en-GB" sz="1600" dirty="0"/>
              <a:t>As data base administrator you should have skills like :</a:t>
            </a:r>
          </a:p>
          <a:p>
            <a:pPr algn="ctr"/>
            <a:r>
              <a:rPr lang="en-US" sz="1600" b="0" i="0" dirty="0">
                <a:solidFill>
                  <a:srgbClr val="E2EEFF"/>
                </a:solidFill>
                <a:effectLst/>
                <a:latin typeface="Google Sans"/>
              </a:rPr>
              <a:t>Strong command of SQL and SQL server tools</a:t>
            </a:r>
            <a:r>
              <a:rPr lang="en-US" sz="1600" b="0" i="0" dirty="0">
                <a:solidFill>
                  <a:srgbClr val="E8EAED"/>
                </a:solidFill>
                <a:effectLst/>
                <a:latin typeface="Google Sans"/>
              </a:rPr>
              <a:t>. Advanced knowledge of database security, backup and recovery, and performance monitoring standards. Understanding of relational and dimensional data modeling. PowerShell and Unix shell scripting skills.</a:t>
            </a:r>
            <a:endParaRPr lang="en-GB" sz="1600" dirty="0"/>
          </a:p>
        </p:txBody>
      </p:sp>
      <p:pic>
        <p:nvPicPr>
          <p:cNvPr id="19" name="Picture 18" descr="A close-up of a logo&#10;&#10;Description automatically generated">
            <a:extLst>
              <a:ext uri="{FF2B5EF4-FFF2-40B4-BE49-F238E27FC236}">
                <a16:creationId xmlns:a16="http://schemas.microsoft.com/office/drawing/2014/main" id="{1B178EE0-11BD-087E-8142-80378A62D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69588"/>
            <a:ext cx="2571008" cy="888411"/>
          </a:xfrm>
          <a:prstGeom prst="rect">
            <a:avLst/>
          </a:prstGeom>
        </p:spPr>
      </p:pic>
    </p:spTree>
    <p:extLst>
      <p:ext uri="{BB962C8B-B14F-4D97-AF65-F5344CB8AC3E}">
        <p14:creationId xmlns:p14="http://schemas.microsoft.com/office/powerpoint/2010/main" val="296920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1D780B48-555F-216D-2168-64C89525B1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1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1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2" name="Picture 11" descr="A person pointing at a screen&#10;&#10;Description automatically generated">
            <a:extLst>
              <a:ext uri="{FF2B5EF4-FFF2-40B4-BE49-F238E27FC236}">
                <a16:creationId xmlns:a16="http://schemas.microsoft.com/office/drawing/2014/main" id="{50074EAC-DCBF-26F8-0203-EC38C125B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6096000" cy="3491345"/>
          </a:xfrm>
          <a:prstGeom prst="rect">
            <a:avLst/>
          </a:prstGeom>
        </p:spPr>
      </p:pic>
      <p:sp>
        <p:nvSpPr>
          <p:cNvPr id="17" name="Rectangle 16">
            <a:extLst>
              <a:ext uri="{FF2B5EF4-FFF2-40B4-BE49-F238E27FC236}">
                <a16:creationId xmlns:a16="http://schemas.microsoft.com/office/drawing/2014/main" id="{F4A66E39-38E4-2139-400A-C83AA29EB7F3}"/>
              </a:ext>
            </a:extLst>
          </p:cNvPr>
          <p:cNvSpPr/>
          <p:nvPr/>
        </p:nvSpPr>
        <p:spPr>
          <a:xfrm>
            <a:off x="6280978" y="0"/>
            <a:ext cx="5907974" cy="67154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3200" b="1" i="0" dirty="0">
                <a:effectLst/>
                <a:latin typeface="Söhne"/>
              </a:rPr>
              <a:t>Data Visualization Specialist</a:t>
            </a:r>
          </a:p>
          <a:p>
            <a:pPr algn="ctr"/>
            <a:r>
              <a:rPr lang="en-GB" sz="1600" b="1" dirty="0">
                <a:latin typeface="Söhne"/>
              </a:rPr>
              <a:t>The data visualization specialist will be responsible </a:t>
            </a:r>
            <a:r>
              <a:rPr lang="en-US" sz="1600" b="1" dirty="0">
                <a:latin typeface="Söhne"/>
              </a:rPr>
              <a:t>for the design and development of data visualizations and dashboards using data sets from various sources. They are experts in data and storytelling and whizzes at business intelligence (BI) tools to create user-friendly dashboards for business teams.</a:t>
            </a:r>
          </a:p>
          <a:p>
            <a:pPr algn="ctr"/>
            <a:r>
              <a:rPr lang="en-US" sz="1600" b="1" dirty="0">
                <a:latin typeface="Söhne"/>
              </a:rPr>
              <a:t>The data visualization specialist should have skills to preform such as : </a:t>
            </a:r>
            <a:r>
              <a:rPr lang="en-US" sz="1600" b="0" i="0" dirty="0">
                <a:solidFill>
                  <a:srgbClr val="E8EAED"/>
                </a:solidFill>
                <a:effectLst/>
                <a:latin typeface="Google Sans"/>
              </a:rPr>
              <a:t>proficiency in data analysis tools like Tableau or Power BI, knowledge of data visualization principles, strong attention to detail, creativity, and the ability to communicate complex information visually.</a:t>
            </a:r>
            <a:endParaRPr lang="en-GB" sz="1600" dirty="0"/>
          </a:p>
        </p:txBody>
      </p:sp>
      <p:pic>
        <p:nvPicPr>
          <p:cNvPr id="23" name="Picture 22">
            <a:extLst>
              <a:ext uri="{FF2B5EF4-FFF2-40B4-BE49-F238E27FC236}">
                <a16:creationId xmlns:a16="http://schemas.microsoft.com/office/drawing/2014/main" id="{99747AF1-B4A7-D81D-3B1C-E0EB5312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73682"/>
            <a:ext cx="2559132" cy="884307"/>
          </a:xfrm>
          <a:prstGeom prst="rect">
            <a:avLst/>
          </a:prstGeom>
        </p:spPr>
      </p:pic>
    </p:spTree>
    <p:extLst>
      <p:ext uri="{BB962C8B-B14F-4D97-AF65-F5344CB8AC3E}">
        <p14:creationId xmlns:p14="http://schemas.microsoft.com/office/powerpoint/2010/main" val="139794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E760B8C-89FC-4C84-BDDB-42EAB2395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4EF1639D-2155-6452-E136-6B9A124D937C}"/>
              </a:ext>
            </a:extLst>
          </p:cNvPr>
          <p:cNvPicPr>
            <a:picLocks noChangeAspect="1"/>
          </p:cNvPicPr>
          <p:nvPr/>
        </p:nvPicPr>
        <p:blipFill rotWithShape="1">
          <a:blip r:embed="rId2"/>
          <a:srcRect t="13106" r="-1" b="-1"/>
          <a:stretch/>
        </p:blipFill>
        <p:spPr>
          <a:xfrm>
            <a:off x="150039" y="-135722"/>
            <a:ext cx="12188932" cy="6857990"/>
          </a:xfrm>
          <a:prstGeom prst="rect">
            <a:avLst/>
          </a:prstGeom>
        </p:spPr>
      </p:pic>
      <p:sp useBgFill="1">
        <p:nvSpPr>
          <p:cNvPr id="31" name="Freeform: Shape 30">
            <a:extLst>
              <a:ext uri="{FF2B5EF4-FFF2-40B4-BE49-F238E27FC236}">
                <a16:creationId xmlns:a16="http://schemas.microsoft.com/office/drawing/2014/main" id="{26D9977B-0E49-40A1-B999-9C80377FC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1CFF7-B2F8-D65C-92BD-B876136C3985}"/>
              </a:ext>
            </a:extLst>
          </p:cNvPr>
          <p:cNvSpPr>
            <a:spLocks noGrp="1"/>
          </p:cNvSpPr>
          <p:nvPr>
            <p:ph type="ctrTitle"/>
          </p:nvPr>
        </p:nvSpPr>
        <p:spPr>
          <a:xfrm>
            <a:off x="434250" y="-1037506"/>
            <a:ext cx="5015638" cy="2075012"/>
          </a:xfrm>
        </p:spPr>
        <p:txBody>
          <a:bodyPr>
            <a:normAutofit/>
          </a:bodyPr>
          <a:lstStyle/>
          <a:p>
            <a:r>
              <a:rPr lang="en-GB" dirty="0"/>
              <a:t>Resources </a:t>
            </a:r>
          </a:p>
        </p:txBody>
      </p:sp>
      <p:sp>
        <p:nvSpPr>
          <p:cNvPr id="3" name="Subtitle 2">
            <a:extLst>
              <a:ext uri="{FF2B5EF4-FFF2-40B4-BE49-F238E27FC236}">
                <a16:creationId xmlns:a16="http://schemas.microsoft.com/office/drawing/2014/main" id="{B017917D-8773-FC4C-58A8-DF19B6ECDDC8}"/>
              </a:ext>
            </a:extLst>
          </p:cNvPr>
          <p:cNvSpPr>
            <a:spLocks noGrp="1"/>
          </p:cNvSpPr>
          <p:nvPr>
            <p:ph type="subTitle" idx="1"/>
          </p:nvPr>
        </p:nvSpPr>
        <p:spPr>
          <a:xfrm>
            <a:off x="207169" y="1585913"/>
            <a:ext cx="6172200" cy="3657599"/>
          </a:xfrm>
        </p:spPr>
        <p:txBody>
          <a:bodyPr>
            <a:normAutofit fontScale="40000" lnSpcReduction="20000"/>
          </a:bodyPr>
          <a:lstStyle/>
          <a:p>
            <a:r>
              <a:rPr lang="en-GB" dirty="0"/>
              <a:t>https://www.sisense.com/blog/9-ways-a-data-team-will-transform-your-business/</a:t>
            </a:r>
          </a:p>
          <a:p>
            <a:endParaRPr lang="en-GB" dirty="0"/>
          </a:p>
          <a:p>
            <a:r>
              <a:rPr lang="en-GB" dirty="0"/>
              <a:t>https://www.snhu.edu/about-us/newsroom/stem/what-does-a-data-analyst-do#:~:text=A%20data%20analyst%20reviews%20data,company%20leadership%20and%20other%20stakeholders.</a:t>
            </a:r>
          </a:p>
          <a:p>
            <a:endParaRPr lang="en-GB" dirty="0"/>
          </a:p>
          <a:p>
            <a:r>
              <a:rPr lang="en-GB" dirty="0"/>
              <a:t>https://www.striim.com/blog/what-is-a-data-engineer-a-brief-guide-to-pursuing-this-high-demand-career/#:~:text=Data%20engineers%20are%20responsible%20for,other%20data%20consumers%20to%20utilize.</a:t>
            </a:r>
          </a:p>
          <a:p>
            <a:endParaRPr lang="en-GB" dirty="0"/>
          </a:p>
          <a:p>
            <a:r>
              <a:rPr lang="en-GB" dirty="0"/>
              <a:t>https://www.techtarget.com/searchenterpriseai/definition/data-scientist</a:t>
            </a:r>
          </a:p>
          <a:p>
            <a:endParaRPr lang="en-GB" dirty="0"/>
          </a:p>
          <a:p>
            <a:r>
              <a:rPr lang="en-GB" dirty="0"/>
              <a:t>https://www.indeed.com/career-advice/careers/what-does-a-database-administrator-do</a:t>
            </a:r>
          </a:p>
          <a:p>
            <a:endParaRPr lang="en-GB" dirty="0"/>
          </a:p>
        </p:txBody>
      </p:sp>
    </p:spTree>
    <p:extLst>
      <p:ext uri="{BB962C8B-B14F-4D97-AF65-F5344CB8AC3E}">
        <p14:creationId xmlns:p14="http://schemas.microsoft.com/office/powerpoint/2010/main" val="333634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obVTI">
  <a:themeElements>
    <a:clrScheme name="AnalogousFromDarkSeedLeftStep">
      <a:dk1>
        <a:srgbClr val="000000"/>
      </a:dk1>
      <a:lt1>
        <a:srgbClr val="FFFFFF"/>
      </a:lt1>
      <a:dk2>
        <a:srgbClr val="253C22"/>
      </a:dk2>
      <a:lt2>
        <a:srgbClr val="E8E2E2"/>
      </a:lt2>
      <a:accent1>
        <a:srgbClr val="20B3AE"/>
      </a:accent1>
      <a:accent2>
        <a:srgbClr val="14B66D"/>
      </a:accent2>
      <a:accent3>
        <a:srgbClr val="21B835"/>
      </a:accent3>
      <a:accent4>
        <a:srgbClr val="43B814"/>
      </a:accent4>
      <a:accent5>
        <a:srgbClr val="84AF1F"/>
      </a:accent5>
      <a:accent6>
        <a:srgbClr val="B4A114"/>
      </a:accent6>
      <a:hlink>
        <a:srgbClr val="618D2F"/>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90</TotalTime>
  <Words>691</Words>
  <Application>Microsoft Office PowerPoint</Application>
  <PresentationFormat>Widescreen</PresentationFormat>
  <Paragraphs>33</Paragraphs>
  <Slides>7</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Google Sans</vt:lpstr>
      <vt:lpstr>Rockwell Nova Light</vt:lpstr>
      <vt:lpstr>Söhne</vt:lpstr>
      <vt:lpstr>The Hand Extrablack</vt:lpstr>
      <vt:lpstr>BlobVTI</vt:lpstr>
      <vt:lpstr> </vt:lpstr>
      <vt:lpstr>PowerPoint Presentation</vt:lpstr>
      <vt:lpstr>PowerPoint Presentation</vt:lpstr>
      <vt:lpstr>PowerPoint Presentation</vt:lpstr>
      <vt:lpstr>PowerPoint Presentation</vt:lpstr>
      <vt:lpstr>PowerPoint Presentation</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Abdo, Ibrahim (231018)</dc:creator>
  <cp:lastModifiedBy>Abdo, Ibrahim (231018)</cp:lastModifiedBy>
  <cp:revision>3</cp:revision>
  <dcterms:created xsi:type="dcterms:W3CDTF">2023-11-02T22:39:13Z</dcterms:created>
  <dcterms:modified xsi:type="dcterms:W3CDTF">2023-11-03T08:17:28Z</dcterms:modified>
</cp:coreProperties>
</file>